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6" r:id="rId4"/>
    <p:sldId id="275" r:id="rId5"/>
    <p:sldId id="264" r:id="rId6"/>
    <p:sldId id="269" r:id="rId7"/>
    <p:sldId id="289" r:id="rId8"/>
    <p:sldId id="290" r:id="rId9"/>
    <p:sldId id="291" r:id="rId10"/>
    <p:sldId id="339" r:id="rId11"/>
    <p:sldId id="337" r:id="rId12"/>
    <p:sldId id="325" r:id="rId13"/>
    <p:sldId id="341" r:id="rId14"/>
    <p:sldId id="340" r:id="rId15"/>
    <p:sldId id="342" r:id="rId16"/>
    <p:sldId id="326" r:id="rId17"/>
    <p:sldId id="284" r:id="rId18"/>
    <p:sldId id="285" r:id="rId19"/>
    <p:sldId id="286" r:id="rId20"/>
    <p:sldId id="287" r:id="rId21"/>
    <p:sldId id="338" r:id="rId22"/>
    <p:sldId id="288" r:id="rId23"/>
    <p:sldId id="261" r:id="rId24"/>
  </p:sldIdLst>
  <p:sldSz cx="9144000" cy="6858000" type="screen4x3"/>
  <p:notesSz cx="6985000" cy="92837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uscher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71D20-D243-4A66-9D84-EE1A1FCA88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264B2-A011-4DF5-BDFC-621C8150C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1D8AEAC-0AA8-45A1-8917-45EE39A8AE1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F143D-2941-432B-BC05-3513D59991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28BB-4F36-4A68-AC30-75DF6B7AD0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667516F-AC45-4535-9D9E-B4F969E18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21B1EAC-A4F3-4EA5-A4FA-C9AB21F9935B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1317D79-ED96-41AA-BCF2-E8BEA919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512" y="2944904"/>
            <a:ext cx="6858000" cy="1721505"/>
          </a:xfrm>
        </p:spPr>
        <p:txBody>
          <a:bodyPr anchor="b"/>
          <a:lstStyle>
            <a:lvl1pPr algn="ctr">
              <a:defRPr sz="3375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512" y="4758485"/>
            <a:ext cx="6858000" cy="114477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3513" y="6356361"/>
            <a:ext cx="1482538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16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37160"/>
            <a:ext cx="4629150" cy="5411788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73736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2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37171"/>
            <a:ext cx="1971675" cy="53767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137171"/>
            <a:ext cx="5800725" cy="53767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4269-48F0-4784-A8C4-FB29AB63ED2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9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9784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199509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14411"/>
            <a:ext cx="38862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14411"/>
            <a:ext cx="3886200" cy="470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37160"/>
            <a:ext cx="83439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440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124"/>
            <a:ext cx="3868340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91440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51124"/>
            <a:ext cx="3887391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37160"/>
            <a:ext cx="83439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1440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00000"/>
                </a:solidFill>
              </a:defRPr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51124"/>
            <a:ext cx="3868340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91440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C00000"/>
                </a:solidFill>
              </a:defRPr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751124"/>
            <a:ext cx="3887391" cy="3886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7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23" y="137160"/>
            <a:ext cx="2900012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3372" y="145098"/>
            <a:ext cx="4551978" cy="540385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23" y="1737360"/>
            <a:ext cx="2900012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137161"/>
            <a:ext cx="83439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4854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3477" y="6356361"/>
            <a:ext cx="1092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FBD7-EC48-4EA6-9635-85A1D662E62F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ED00-BC3A-412B-ABCC-52E7534B1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ln>
            <a:noFill/>
          </a:ln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43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21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00068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57230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os.org/disclosure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512" y="4782995"/>
            <a:ext cx="6858000" cy="1144774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1417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BOS Fellowship Committee Update</a:t>
            </a:r>
          </a:p>
          <a:p>
            <a:pPr algn="ctr"/>
            <a:endParaRPr lang="en-US" b="1" dirty="0">
              <a:solidFill>
                <a:srgbClr val="333333"/>
              </a:solidFill>
              <a:latin typeface="Oxygen"/>
            </a:endParaRPr>
          </a:p>
          <a:p>
            <a:pPr algn="ctr"/>
            <a:r>
              <a:rPr lang="en-US" sz="2800" b="1" dirty="0"/>
              <a:t>Scott Steinmann, MD</a:t>
            </a:r>
          </a:p>
          <a:p>
            <a:pPr algn="ctr"/>
            <a:r>
              <a:rPr lang="en-US" b="1" i="1" dirty="0"/>
              <a:t>Professor and Assistant Dean, University of Tennessee</a:t>
            </a:r>
          </a:p>
          <a:p>
            <a:pPr algn="ctr"/>
            <a:r>
              <a:rPr lang="en-US" b="1" i="1" dirty="0"/>
              <a:t>Emeritus Professor of Orthopedic Surgery Mayo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A57A2-7689-F047-BCB7-93FAA4D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Programs and Positions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CDFDA-DF49-1B44-AE02-780126A4A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" y="1298574"/>
            <a:ext cx="9294559" cy="4802189"/>
          </a:xfrm>
        </p:spPr>
      </p:pic>
    </p:spTree>
    <p:extLst>
      <p:ext uri="{BB962C8B-B14F-4D97-AF65-F5344CB8AC3E}">
        <p14:creationId xmlns:p14="http://schemas.microsoft.com/office/powerpoint/2010/main" val="306951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99D5CA-478C-A144-93C9-68CF83256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" y="563750"/>
            <a:ext cx="8786119" cy="56084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E7644F-E8C0-9246-8DCC-8FD7CCFA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DA354B-39B7-2E43-8FBB-52A947A9D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8" y="1481138"/>
            <a:ext cx="6415924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829BA3-A054-0747-89AF-61CD9D1B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      Positions Filled</a:t>
            </a:r>
          </a:p>
        </p:txBody>
      </p:sp>
    </p:spTree>
    <p:extLst>
      <p:ext uri="{BB962C8B-B14F-4D97-AF65-F5344CB8AC3E}">
        <p14:creationId xmlns:p14="http://schemas.microsoft.com/office/powerpoint/2010/main" val="294460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C3BA-1169-9245-AA37-4651D2DC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Hand Surgery Match NMRP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0714F-2C9B-0144-A5CF-925FC32A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2960"/>
            <a:ext cx="8363712" cy="54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9E54-F765-234A-AA61-4703AF64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Matched Applicants and Number of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1DA7D1-E09C-7044-B914-EA29EBE18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39799"/>
            <a:ext cx="8775385" cy="4875214"/>
          </a:xfrm>
        </p:spPr>
      </p:pic>
    </p:spTree>
    <p:extLst>
      <p:ext uri="{BB962C8B-B14F-4D97-AF65-F5344CB8AC3E}">
        <p14:creationId xmlns:p14="http://schemas.microsoft.com/office/powerpoint/2010/main" val="417017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F463-6161-254E-B250-52F8CCB5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applicants apply to </a:t>
            </a:r>
            <a:r>
              <a:rPr lang="en-US"/>
              <a:t>one specialty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450B4-B0D6-264A-A3AD-04AE3C90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116105"/>
            <a:ext cx="8738856" cy="4227213"/>
          </a:xfrm>
        </p:spPr>
      </p:pic>
    </p:spTree>
    <p:extLst>
      <p:ext uri="{BB962C8B-B14F-4D97-AF65-F5344CB8AC3E}">
        <p14:creationId xmlns:p14="http://schemas.microsoft.com/office/powerpoint/2010/main" val="82204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BE3DCA-8A2E-6C4B-9BDC-E66682504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1" y="822960"/>
            <a:ext cx="7913778" cy="54595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AEFAAB-371F-6E40-B852-27BBC296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    ACGME programs</a:t>
            </a:r>
          </a:p>
        </p:txBody>
      </p:sp>
    </p:spTree>
    <p:extLst>
      <p:ext uri="{BB962C8B-B14F-4D97-AF65-F5344CB8AC3E}">
        <p14:creationId xmlns:p14="http://schemas.microsoft.com/office/powerpoint/2010/main" val="152640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A7AF-E706-41A6-8FE0-C92D52B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4A4660-2B4E-49DC-AD33-AED6E693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707745"/>
            <a:ext cx="7886700" cy="348658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6A60A0E-9EBA-43D0-9E0B-86CC1F3C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194325"/>
            <a:ext cx="7886700" cy="186206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CAACEB0-75BE-4B4E-A5E8-A8B4E4B5096B}"/>
              </a:ext>
            </a:extLst>
          </p:cNvPr>
          <p:cNvSpPr/>
          <p:nvPr/>
        </p:nvSpPr>
        <p:spPr>
          <a:xfrm>
            <a:off x="520117" y="1247728"/>
            <a:ext cx="7995233" cy="15458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39029-65FA-4627-9F1B-505AAFD4C5AB}"/>
              </a:ext>
            </a:extLst>
          </p:cNvPr>
          <p:cNvSpPr/>
          <p:nvPr/>
        </p:nvSpPr>
        <p:spPr>
          <a:xfrm>
            <a:off x="628651" y="4194326"/>
            <a:ext cx="7886700" cy="1862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0B5A-CD8D-4DB6-8AAA-E930A696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6AC9D5-BA37-44D0-B493-2AA745E7A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837777"/>
            <a:ext cx="7886700" cy="3074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504D3-9545-4E4A-AE3C-5A1E1540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669582"/>
            <a:ext cx="7886700" cy="23045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725A8E-E820-446D-80F8-A196ADE9A008}"/>
              </a:ext>
            </a:extLst>
          </p:cNvPr>
          <p:cNvSpPr/>
          <p:nvPr/>
        </p:nvSpPr>
        <p:spPr>
          <a:xfrm>
            <a:off x="520117" y="1247728"/>
            <a:ext cx="7995233" cy="15458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140217-AF97-4BCC-8C06-2424220F3DBF}"/>
              </a:ext>
            </a:extLst>
          </p:cNvPr>
          <p:cNvSpPr/>
          <p:nvPr/>
        </p:nvSpPr>
        <p:spPr>
          <a:xfrm>
            <a:off x="520117" y="3291565"/>
            <a:ext cx="7995233" cy="15458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D4136E-C28A-41C6-9EFA-34CFF5C9D76E}"/>
              </a:ext>
            </a:extLst>
          </p:cNvPr>
          <p:cNvSpPr/>
          <p:nvPr/>
        </p:nvSpPr>
        <p:spPr>
          <a:xfrm>
            <a:off x="520116" y="4830231"/>
            <a:ext cx="7995233" cy="15458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AE6E-EB7A-4C1C-B8AC-576B998E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EE9ABC-8508-417C-A323-1B84FA8B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5399"/>
            <a:ext cx="7886700" cy="25125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59E1AE-6600-47C6-8F58-DD37DF398683}"/>
              </a:ext>
            </a:extLst>
          </p:cNvPr>
          <p:cNvSpPr/>
          <p:nvPr/>
        </p:nvSpPr>
        <p:spPr>
          <a:xfrm>
            <a:off x="574383" y="2816469"/>
            <a:ext cx="7995233" cy="15458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60092" y="838200"/>
            <a:ext cx="7886700" cy="533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b="1" dirty="0"/>
            </a:br>
            <a:r>
              <a:rPr lang="en-US" sz="4800" b="1" dirty="0"/>
              <a:t>I (and/or my co-authors) have something to disclose.</a:t>
            </a:r>
            <a:br>
              <a:rPr lang="en-US" sz="4000" b="1" dirty="0"/>
            </a:br>
            <a:br>
              <a:rPr lang="en-US" sz="1800" b="1" dirty="0"/>
            </a:b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Detailed disclosure information is available via: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 The course syllabus, or</a:t>
            </a:r>
            <a:br>
              <a:rPr lang="en-US" sz="1800" b="1" dirty="0"/>
            </a:b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AAOS Disclosure Program on the AAOS website at</a:t>
            </a:r>
            <a:br>
              <a:rPr lang="en-US" sz="1800" b="1" dirty="0"/>
            </a:br>
            <a:r>
              <a:rPr lang="en-US" sz="1800" b="1" dirty="0">
                <a:hlinkClick r:id="rId2"/>
              </a:rPr>
              <a:t>http://www.aaos.org/disclosure</a:t>
            </a:r>
            <a:br>
              <a:rPr lang="en-US" sz="1800" b="1" dirty="0"/>
            </a:br>
            <a:r>
              <a:rPr lang="en-US" sz="2400" b="1" dirty="0"/>
              <a:t> 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901F-A303-4F0F-A39A-6B8E463E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67E63-2A69-4F13-B776-6457C2A7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and Sports Medicine</a:t>
            </a:r>
          </a:p>
          <a:p>
            <a:pPr lvl="1"/>
            <a:r>
              <a:rPr lang="en-US" dirty="0"/>
              <a:t>Specialty certificate through ABOS</a:t>
            </a:r>
          </a:p>
          <a:p>
            <a:pPr lvl="1"/>
            <a:r>
              <a:rPr lang="en-US" dirty="0"/>
              <a:t>ACGME</a:t>
            </a:r>
          </a:p>
          <a:p>
            <a:pPr lvl="1"/>
            <a:endParaRPr lang="en-US" dirty="0"/>
          </a:p>
          <a:p>
            <a:r>
              <a:rPr lang="en-US" dirty="0"/>
              <a:t>Pediatrics, Trauma, Shoulder / Elbow</a:t>
            </a:r>
          </a:p>
          <a:p>
            <a:pPr lvl="1"/>
            <a:r>
              <a:rPr lang="en-US" dirty="0"/>
              <a:t>Society driven accreditation programs</a:t>
            </a:r>
          </a:p>
          <a:p>
            <a:pPr lvl="2"/>
            <a:r>
              <a:rPr lang="en-US" dirty="0"/>
              <a:t>Fellowship program criteria</a:t>
            </a:r>
          </a:p>
          <a:p>
            <a:pPr lvl="2"/>
            <a:r>
              <a:rPr lang="en-US" dirty="0"/>
              <a:t>Case log monitoring</a:t>
            </a:r>
          </a:p>
          <a:p>
            <a:pPr lvl="2"/>
            <a:endParaRPr lang="en-US" dirty="0"/>
          </a:p>
          <a:p>
            <a:r>
              <a:rPr lang="en-US" dirty="0"/>
              <a:t>Adult Reconstruction, Foot/Ankle, Spine, Musculoskeletal Tumor</a:t>
            </a:r>
          </a:p>
          <a:p>
            <a:pPr lvl="1"/>
            <a:r>
              <a:rPr lang="en-US" dirty="0"/>
              <a:t>In varying stages of interest and exploration</a:t>
            </a:r>
          </a:p>
        </p:txBody>
      </p:sp>
    </p:spTree>
    <p:extLst>
      <p:ext uri="{BB962C8B-B14F-4D97-AF65-F5344CB8AC3E}">
        <p14:creationId xmlns:p14="http://schemas.microsoft.com/office/powerpoint/2010/main" val="99987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3DE4-206B-D344-AA1B-02DE5AE1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the horizon for 2021- 22 and beyond?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B0DC-E0D4-5D4E-9852-2FEF2AC3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year, interviews were all virtual in line with AAMC policies for residency interviews</a:t>
            </a:r>
          </a:p>
          <a:p>
            <a:r>
              <a:rPr lang="en-US" dirty="0"/>
              <a:t>The Committee met in June 2021 and determined each specialty will have a uniform decision by specialty (in person/hybrid or virtual only</a:t>
            </a:r>
          </a:p>
          <a:p>
            <a:r>
              <a:rPr lang="en-US" dirty="0"/>
              <a:t> This year again over 90% virtual interviews</a:t>
            </a:r>
          </a:p>
          <a:p>
            <a:endParaRPr lang="en-US" dirty="0"/>
          </a:p>
          <a:p>
            <a:r>
              <a:rPr lang="en-US" dirty="0"/>
              <a:t>Hopefully next year we can return to in person interviews, but virtual serves a role and will continue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52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4F68-D0FD-4CE6-ADDC-8126CE25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D3F-EBE2-4B29-8EFF-C5CDB93D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is integral since specialty societies are integrated deeply into fellowship education </a:t>
            </a:r>
          </a:p>
          <a:p>
            <a:r>
              <a:rPr lang="en-US" dirty="0"/>
              <a:t>Zoom meetings over the past year, but good to have face to face meetings</a:t>
            </a:r>
          </a:p>
          <a:p>
            <a:pPr lvl="1"/>
            <a:r>
              <a:rPr lang="en-US" dirty="0"/>
              <a:t>AAOS Sept 2021</a:t>
            </a:r>
          </a:p>
          <a:p>
            <a:pPr lvl="1"/>
            <a:r>
              <a:rPr lang="en-US" dirty="0"/>
              <a:t>AAOS March 2022</a:t>
            </a:r>
          </a:p>
          <a:p>
            <a:r>
              <a:rPr lang="en-US" dirty="0"/>
              <a:t>BOS great help to distribute information from fellowship committee to fellowship programs and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9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160" y="1335252"/>
            <a:ext cx="3105679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108" y="5257571"/>
            <a:ext cx="801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steinmann.scott@mayo.edu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65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Fellowship Oversight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330" y="914411"/>
            <a:ext cx="3886200" cy="4709645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Scott Steinmann, MD (Chair)</a:t>
            </a:r>
          </a:p>
          <a:p>
            <a:r>
              <a:rPr lang="en-US" sz="2000" b="1" dirty="0"/>
              <a:t>Jeff Dugas(Vice-Chair)</a:t>
            </a:r>
          </a:p>
          <a:p>
            <a:pPr lvl="1"/>
            <a:r>
              <a:rPr lang="en-US" sz="1700" b="1" dirty="0"/>
              <a:t>Sports Medicine</a:t>
            </a:r>
          </a:p>
          <a:p>
            <a:r>
              <a:rPr lang="en-US" sz="2100" b="1" dirty="0"/>
              <a:t>John Richmond, MD</a:t>
            </a:r>
          </a:p>
          <a:p>
            <a:pPr lvl="1"/>
            <a:r>
              <a:rPr lang="en-US" sz="1700" b="1" dirty="0"/>
              <a:t>Arthroscopy</a:t>
            </a:r>
          </a:p>
          <a:p>
            <a:r>
              <a:rPr lang="en-US" sz="2000" b="1" dirty="0"/>
              <a:t>Michael Taunton, MD</a:t>
            </a:r>
          </a:p>
          <a:p>
            <a:pPr lvl="1"/>
            <a:r>
              <a:rPr lang="en-US" sz="1700" b="1" dirty="0"/>
              <a:t>Adult Reconstruction </a:t>
            </a:r>
            <a:endParaRPr lang="en-US" dirty="0"/>
          </a:p>
          <a:p>
            <a:r>
              <a:rPr lang="en-US" sz="2000" b="1" dirty="0"/>
              <a:t>Andrew Schoenfeld, MD</a:t>
            </a:r>
          </a:p>
          <a:p>
            <a:pPr lvl="1"/>
            <a:r>
              <a:rPr lang="en-US" sz="1700" b="1" dirty="0"/>
              <a:t>Spine</a:t>
            </a:r>
          </a:p>
          <a:p>
            <a:r>
              <a:rPr lang="en-US" sz="2000" b="1" dirty="0"/>
              <a:t>John Campbell, MD</a:t>
            </a:r>
          </a:p>
          <a:p>
            <a:pPr lvl="1"/>
            <a:r>
              <a:rPr lang="en-US" sz="1700" b="1" dirty="0"/>
              <a:t>Foot and Ankle</a:t>
            </a:r>
          </a:p>
          <a:p>
            <a:r>
              <a:rPr lang="en-US" sz="2000" b="1" dirty="0"/>
              <a:t>Dawn </a:t>
            </a:r>
            <a:r>
              <a:rPr lang="en-US" sz="2000" b="1" dirty="0" err="1"/>
              <a:t>Laporte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Hand</a:t>
            </a:r>
          </a:p>
          <a:p>
            <a:r>
              <a:rPr lang="en-US" sz="2000" b="1" dirty="0"/>
              <a:t>Madhav </a:t>
            </a:r>
            <a:r>
              <a:rPr lang="en-US" sz="2000" b="1" dirty="0" err="1"/>
              <a:t>Karunakar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Trauma</a:t>
            </a:r>
          </a:p>
          <a:p>
            <a:r>
              <a:rPr lang="en-US" sz="2000" b="1" dirty="0"/>
              <a:t>Raffi </a:t>
            </a:r>
            <a:r>
              <a:rPr lang="en-US" sz="2000" b="1" dirty="0" err="1"/>
              <a:t>Avedian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Musculoskeletal Tumor</a:t>
            </a:r>
            <a:endParaRPr lang="en-US" dirty="0"/>
          </a:p>
          <a:p>
            <a:r>
              <a:rPr lang="en-US" sz="2000" b="1" dirty="0"/>
              <a:t>John C. Richmond, MD</a:t>
            </a:r>
          </a:p>
          <a:p>
            <a:pPr lvl="1"/>
            <a:r>
              <a:rPr lang="en-US" sz="1700" b="1" dirty="0"/>
              <a:t>Arthroscopy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/>
              <a:t>Thomas Wright, MD</a:t>
            </a:r>
          </a:p>
          <a:p>
            <a:pPr lvl="1"/>
            <a:r>
              <a:rPr lang="en-US" sz="1700" b="1" dirty="0"/>
              <a:t>Shoulder and Elbow</a:t>
            </a:r>
          </a:p>
          <a:p>
            <a:r>
              <a:rPr lang="en-US" sz="2000" b="1" dirty="0"/>
              <a:t>Marcella </a:t>
            </a:r>
            <a:r>
              <a:rPr lang="en-US" sz="2000" b="1" dirty="0" err="1"/>
              <a:t>Woiczik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Pediatrics</a:t>
            </a:r>
          </a:p>
          <a:p>
            <a:r>
              <a:rPr lang="en-US" sz="2000" b="1" dirty="0"/>
              <a:t>Kevin </a:t>
            </a:r>
            <a:r>
              <a:rPr lang="en-US" sz="2000" b="1" dirty="0" err="1"/>
              <a:t>Plancher</a:t>
            </a:r>
            <a:r>
              <a:rPr lang="en-US" sz="2000" b="1" dirty="0"/>
              <a:t>, MD</a:t>
            </a:r>
          </a:p>
          <a:p>
            <a:pPr lvl="1"/>
            <a:r>
              <a:rPr lang="en-US" sz="1700" b="1" dirty="0"/>
              <a:t>AAOS BOS Chair</a:t>
            </a:r>
          </a:p>
          <a:p>
            <a:r>
              <a:rPr lang="en-US" sz="2000" b="1" dirty="0"/>
              <a:t>C. Craig Satterlee, MD</a:t>
            </a:r>
          </a:p>
          <a:p>
            <a:pPr lvl="1"/>
            <a:r>
              <a:rPr lang="en-US" sz="1700" b="1" dirty="0"/>
              <a:t>AAOS BOS Past - Chair</a:t>
            </a:r>
          </a:p>
          <a:p>
            <a:pPr marL="257161" lvl="1" indent="0">
              <a:buNone/>
            </a:pPr>
            <a:endParaRPr lang="en-US" sz="1700" b="1" dirty="0"/>
          </a:p>
          <a:p>
            <a:r>
              <a:rPr lang="en-US" sz="2000" b="1" dirty="0"/>
              <a:t>Staff Liaisons</a:t>
            </a:r>
            <a:endParaRPr lang="en-US" sz="1800" b="1" dirty="0"/>
          </a:p>
          <a:p>
            <a:pPr lvl="1"/>
            <a:r>
              <a:rPr lang="en-US" sz="1800" b="1" dirty="0"/>
              <a:t>Evette Thompson, </a:t>
            </a:r>
            <a:r>
              <a:rPr lang="en-US" sz="1600" b="1" dirty="0"/>
              <a:t>MA, CDF, CCC</a:t>
            </a:r>
          </a:p>
          <a:p>
            <a:pPr lvl="1"/>
            <a:r>
              <a:rPr lang="en-US" sz="1800" b="1" dirty="0"/>
              <a:t>Donna </a:t>
            </a:r>
            <a:r>
              <a:rPr lang="en-US" sz="1800" b="1" dirty="0" err="1"/>
              <a:t>Malert</a:t>
            </a:r>
            <a:r>
              <a:rPr lang="en-US" sz="1800" b="1" dirty="0"/>
              <a:t>, CAE</a:t>
            </a:r>
            <a:endParaRPr lang="en-US" sz="1900" b="1" dirty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3934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304800"/>
            <a:ext cx="813581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-BoldMT" pitchFamily="-84" charset="0"/>
                <a:cs typeface="Arial-BoldMT" pitchFamily="-84" charset="0"/>
              </a:rPr>
              <a:t>AAOS BOS Fellowship Committee Charges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53" y="1676400"/>
            <a:ext cx="8727235" cy="411480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Oversight of fellowship issues as they arise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Input into accreditation / recognition issues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Assistance with educational objectives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a typeface="ＭＳ Ｐゴシック" pitchFamily="-112" charset="-128"/>
              </a:rPr>
              <a:t>Post-fellowship surveys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ea typeface="ＭＳ Ｐゴシック" pitchFamily="-112" charset="-128"/>
              </a:rPr>
              <a:t>Ensure fair process for applicants</a:t>
            </a: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52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Single Match Day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14400"/>
            <a:ext cx="8343900" cy="4854388"/>
          </a:xfrm>
        </p:spPr>
        <p:txBody>
          <a:bodyPr>
            <a:normAutofit/>
          </a:bodyPr>
          <a:lstStyle/>
          <a:p>
            <a:r>
              <a:rPr lang="en-US" sz="2800" dirty="0"/>
              <a:t>Background:</a:t>
            </a:r>
          </a:p>
          <a:p>
            <a:pPr lvl="1"/>
            <a:r>
              <a:rPr lang="en-US" sz="2800" dirty="0"/>
              <a:t>2019 was the first Single Fellowship Match</a:t>
            </a:r>
          </a:p>
          <a:p>
            <a:pPr lvl="2"/>
            <a:r>
              <a:rPr lang="en-US" sz="2200" dirty="0"/>
              <a:t>All specialties except hand surgery</a:t>
            </a:r>
          </a:p>
          <a:p>
            <a:pPr lvl="1"/>
            <a:r>
              <a:rPr lang="en-US" sz="2800" dirty="0"/>
              <a:t>Uniform Application and requested materials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Application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CV</a:t>
            </a:r>
          </a:p>
          <a:p>
            <a:pPr lvl="2">
              <a:buFont typeface="+mj-lt"/>
              <a:buAutoNum type="arabicPeriod"/>
            </a:pPr>
            <a:r>
              <a:rPr lang="en-US" dirty="0">
                <a:solidFill>
                  <a:srgbClr val="3E3E3E"/>
                </a:solidFill>
              </a:rPr>
              <a:t>Three Letters of Reference</a:t>
            </a:r>
            <a:endParaRPr lang="en-US" sz="2200" dirty="0"/>
          </a:p>
          <a:p>
            <a:pPr lvl="1"/>
            <a:r>
              <a:rPr lang="en-US" sz="2800" dirty="0"/>
              <a:t>All specialties, except Hand, currently use SF match for fellowship match</a:t>
            </a:r>
          </a:p>
          <a:p>
            <a:pPr lvl="2"/>
            <a:r>
              <a:rPr lang="en-US" sz="1800" dirty="0"/>
              <a:t>Hand (NMRP)</a:t>
            </a:r>
          </a:p>
          <a:p>
            <a:pPr lvl="1"/>
            <a:r>
              <a:rPr lang="en-US" sz="2800" dirty="0"/>
              <a:t>Applicants can apply to, and rank, programs in different specialties and the best match applies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73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Arial-BoldMT" pitchFamily="-84" charset="0"/>
                <a:cs typeface="Arial-BoldMT" pitchFamily="-84" charset="0"/>
              </a:rPr>
              <a:t>2022 Match Update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Adult Reconstruction and Hand surgery interest continues to increase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Sports medicine still has most positions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Other specialties remaining mostly steady from prior years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90-95% of graduating residents matriculating to a fellowship year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Steady number of applicants from osteopathic programs and slight decline of FMG’s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FD506D3-86A0-462F-A401-9BD59610675E}" type="slidenum">
              <a:rPr lang="en-US" altLang="en-US" sz="1200" smtClean="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E510-8964-0C47-8EE9-A6520E9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1" y="123714"/>
            <a:ext cx="8343900" cy="685799"/>
          </a:xfrm>
        </p:spPr>
        <p:txBody>
          <a:bodyPr>
            <a:normAutofit/>
          </a:bodyPr>
          <a:lstStyle/>
          <a:p>
            <a:r>
              <a:rPr lang="en-US" sz="3600" dirty="0"/>
              <a:t>Applicant Data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C924-B433-6C49-930C-B264DC67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20977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Applicant pool is larger 969 (47 more than 2021)</a:t>
            </a:r>
          </a:p>
          <a:p>
            <a:pPr marL="0" indent="0">
              <a:buNone/>
            </a:pPr>
            <a:r>
              <a:rPr lang="en-US" dirty="0"/>
              <a:t>• 92% apply to one subspecialty – stable</a:t>
            </a:r>
          </a:p>
          <a:p>
            <a:pPr marL="0" indent="0">
              <a:buNone/>
            </a:pPr>
            <a:r>
              <a:rPr lang="en-US" dirty="0"/>
              <a:t>• Applicants applied to average of about 30 programs 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6B2E8-803D-6D4B-B1D4-3C2D9CE6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3012141"/>
            <a:ext cx="7327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D8E3-5F2E-784E-A336-79CCF84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Programs and Positions offered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17878-EE3B-334F-A859-902683D41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0" y="758001"/>
            <a:ext cx="7157123" cy="48180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585469-EEB4-2241-91FD-D9CFCD4663FD}"/>
              </a:ext>
            </a:extLst>
          </p:cNvPr>
          <p:cNvSpPr/>
          <p:nvPr/>
        </p:nvSpPr>
        <p:spPr>
          <a:xfrm>
            <a:off x="2232212" y="5576064"/>
            <a:ext cx="5365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Overall:</a:t>
            </a:r>
          </a:p>
          <a:p>
            <a:r>
              <a:rPr lang="en-US" sz="2000" dirty="0">
                <a:latin typeface="Helvetica" pitchFamily="2" charset="0"/>
              </a:rPr>
              <a:t>16 new fellowship programs in SF Match</a:t>
            </a:r>
          </a:p>
          <a:p>
            <a:r>
              <a:rPr lang="en-US" sz="2000" dirty="0">
                <a:latin typeface="Helvetica" pitchFamily="2" charset="0"/>
              </a:rPr>
              <a:t>20 new fellowship positions available</a:t>
            </a:r>
            <a:endParaRPr lang="en-US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4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148E-C9BA-8948-95AC-70E8DFAC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Applicant Trends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61B2DB-1D1C-CD4B-A5C4-0342B830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66" y="914400"/>
            <a:ext cx="6542926" cy="5325035"/>
          </a:xfrm>
        </p:spPr>
      </p:pic>
    </p:spTree>
    <p:extLst>
      <p:ext uri="{BB962C8B-B14F-4D97-AF65-F5344CB8AC3E}">
        <p14:creationId xmlns:p14="http://schemas.microsoft.com/office/powerpoint/2010/main" val="1208184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&amp;quot;&quot;/&gt;&lt;property id=&quot;20307&quot; value=&quot;256&quot;/&gt;&lt;/object&gt;&lt;object type=&quot;3&quot; unique_id=&quot;11239&quot;&gt;&lt;property id=&quot;20148&quot; value=&quot;5&quot;/&gt;&lt;property id=&quot;20300&quot; value=&quot;Slide 2 - &amp;quot;Disclosure&amp;quot;&quot;/&gt;&lt;property id=&quot;20307&quot; value=&quot;259&quot;/&gt;&lt;/object&gt;&lt;object type=&quot;3&quot; unique_id=&quot;11492&quot;&gt;&lt;property id=&quot;20148&quot; value=&quot;5&quot;/&gt;&lt;property id=&quot;20300&quot; value=&quot;Slide 3 - &amp;quot;Question &amp;amp; Answer&amp;quot;&quot;/&gt;&lt;property id=&quot;20307&quot; value=&quot;261&quot;/&gt;&lt;/object&gt;&lt;object type=&quot;3&quot; unique_id=&quot;14069&quot;&gt;&lt;property id=&quot;20148&quot; value=&quot;5&quot;/&gt;&lt;property id=&quot;20300&quot; value=&quot;Slide 4 - &amp;quot; &amp;quot;&quot;/&gt;&lt;property id=&quot;20307&quot; value=&quot;262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AOS Academy Standard">
  <a:themeElements>
    <a:clrScheme name="AA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33"/>
      </a:accent1>
      <a:accent2>
        <a:srgbClr val="595959"/>
      </a:accent2>
      <a:accent3>
        <a:srgbClr val="009C99"/>
      </a:accent3>
      <a:accent4>
        <a:srgbClr val="DE8703"/>
      </a:accent4>
      <a:accent5>
        <a:srgbClr val="75263B"/>
      </a:accent5>
      <a:accent6>
        <a:srgbClr val="CC0033"/>
      </a:accent6>
      <a:hlink>
        <a:srgbClr val="595959"/>
      </a:hlink>
      <a:folHlink>
        <a:srgbClr val="009C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OS Academy Standard" id="{A554A30E-A9AC-4A64-A4DF-FBCB53176F45}" vid="{8CD002CE-D233-4E34-89D8-464E0F418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AAOS Academy Standard</Template>
  <TotalTime>2762</TotalTime>
  <Words>533</Words>
  <Application>Microsoft Macintosh PowerPoint</Application>
  <PresentationFormat>On-screen Show (4:3)</PresentationFormat>
  <Paragraphs>107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Arial-BoldMT</vt:lpstr>
      <vt:lpstr>Calibri</vt:lpstr>
      <vt:lpstr>Calibri Light</vt:lpstr>
      <vt:lpstr>Helvetica</vt:lpstr>
      <vt:lpstr>Oxygen</vt:lpstr>
      <vt:lpstr>Segoe UI</vt:lpstr>
      <vt:lpstr>AAOS Academy Standard</vt:lpstr>
      <vt:lpstr> </vt:lpstr>
      <vt:lpstr>Disclosure</vt:lpstr>
      <vt:lpstr>Fellowship Oversight Committee</vt:lpstr>
      <vt:lpstr>AAOS BOS Fellowship Committee Charges</vt:lpstr>
      <vt:lpstr>Single Match Day Update</vt:lpstr>
      <vt:lpstr>2022 Match Update</vt:lpstr>
      <vt:lpstr>Applicant Data 2022</vt:lpstr>
      <vt:lpstr>Programs and Positions offered</vt:lpstr>
      <vt:lpstr>Applicant Trends</vt:lpstr>
      <vt:lpstr>Programs and Positions 2022</vt:lpstr>
      <vt:lpstr>PowerPoint Presentation</vt:lpstr>
      <vt:lpstr>            Positions Filled</vt:lpstr>
      <vt:lpstr>Hand Surgery Match NMRP</vt:lpstr>
      <vt:lpstr>Matched Applicants and Number of Applications</vt:lpstr>
      <vt:lpstr>Most applicants apply to one specialty</vt:lpstr>
      <vt:lpstr>          ACGME programs</vt:lpstr>
      <vt:lpstr>PowerPoint Presentation</vt:lpstr>
      <vt:lpstr>PowerPoint Presentation</vt:lpstr>
      <vt:lpstr>PowerPoint Presentation</vt:lpstr>
      <vt:lpstr>Accreditation</vt:lpstr>
      <vt:lpstr>What’s on the horizon for 2021- 22 and beyond? </vt:lpstr>
      <vt:lpstr>BOS</vt:lpstr>
      <vt:lpstr>Thank You</vt:lpstr>
    </vt:vector>
  </TitlesOfParts>
  <Company>AAOS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Geoghegan, Maureen</dc:creator>
  <cp:lastModifiedBy>Steinmann, Scott P., M.D.</cp:lastModifiedBy>
  <cp:revision>80</cp:revision>
  <cp:lastPrinted>2018-02-02T17:42:49Z</cp:lastPrinted>
  <dcterms:created xsi:type="dcterms:W3CDTF">2016-02-19T16:22:48Z</dcterms:created>
  <dcterms:modified xsi:type="dcterms:W3CDTF">2022-03-23T14:55:49Z</dcterms:modified>
</cp:coreProperties>
</file>